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handoutMasterIdLst>
    <p:handoutMasterId r:id="rId26"/>
  </p:handoutMasterIdLst>
  <p:sldIdLst>
    <p:sldId id="256" r:id="rId2"/>
    <p:sldId id="285" r:id="rId3"/>
    <p:sldId id="257" r:id="rId4"/>
    <p:sldId id="258" r:id="rId5"/>
    <p:sldId id="260" r:id="rId6"/>
    <p:sldId id="304" r:id="rId7"/>
    <p:sldId id="305" r:id="rId8"/>
    <p:sldId id="306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287" r:id="rId19"/>
    <p:sldId id="307" r:id="rId20"/>
    <p:sldId id="308" r:id="rId21"/>
    <p:sldId id="309" r:id="rId22"/>
    <p:sldId id="281" r:id="rId23"/>
    <p:sldId id="284" r:id="rId24"/>
  </p:sldIdLst>
  <p:sldSz cx="9144000" cy="5143500" type="screen16x9"/>
  <p:notesSz cx="6858000" cy="9144000"/>
  <p:embeddedFontLst>
    <p:embeddedFont>
      <p:font typeface="Miriam Libre" panose="020B0604020202020204" charset="-79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Barlow" panose="020B0604020202020204" charset="0"/>
      <p:regular r:id="rId33"/>
      <p:bold r:id="rId34"/>
      <p:italic r:id="rId35"/>
      <p:boldItalic r:id="rId36"/>
    </p:embeddedFont>
    <p:embeddedFont>
      <p:font typeface="Barlow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383ED37-1630-4FDB-9993-BBD2C8A8F194}">
          <p14:sldIdLst>
            <p14:sldId id="256"/>
            <p14:sldId id="285"/>
            <p14:sldId id="257"/>
            <p14:sldId id="258"/>
            <p14:sldId id="260"/>
            <p14:sldId id="304"/>
            <p14:sldId id="305"/>
            <p14:sldId id="306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287"/>
            <p14:sldId id="307"/>
            <p14:sldId id="308"/>
            <p14:sldId id="309"/>
          </p14:sldIdLst>
        </p14:section>
        <p14:section name="Untitled Section" id="{BC046F26-23DD-4A9E-94F2-B9FFBD782534}">
          <p14:sldIdLst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7931CA-E899-443E-9454-5A5E61E1F72D}">
  <a:tblStyle styleId="{187931CA-E899-443E-9454-5A5E61E1F7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76C59-008B-423D-A787-3EBDB6814E6F}" type="datetimeFigureOut">
              <a:rPr lang="en-US" smtClean="0"/>
              <a:t>30-Jul-18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02135-6DB7-45F0-8424-83068B55A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10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8493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50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09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61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48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668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814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28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156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508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019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025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97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232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596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82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ear-writer.com/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evernot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onenote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lucidchart.com/" TargetMode="External"/><Relationship Id="rId7" Type="http://schemas.openxmlformats.org/officeDocument/2006/relationships/image" Target="../media/image25.jpg"/><Relationship Id="rId12" Type="http://schemas.openxmlformats.org/officeDocument/2006/relationships/hyperlink" Target="https://www.edrawsoft.com/edraw-max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11" Type="http://schemas.openxmlformats.org/officeDocument/2006/relationships/hyperlink" Target="http://freemind.sourceforge.net/wiki/index.php/Main_Page" TargetMode="External"/><Relationship Id="rId5" Type="http://schemas.openxmlformats.org/officeDocument/2006/relationships/image" Target="../media/image23.png"/><Relationship Id="rId10" Type="http://schemas.openxmlformats.org/officeDocument/2006/relationships/hyperlink" Target="https://proto.io/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products.office.com/en/visio/flowchart-softwar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eport" TargetMode="External"/><Relationship Id="rId3" Type="http://schemas.openxmlformats.org/officeDocument/2006/relationships/hyperlink" Target="https://en.wikipedia.org/wiki/Microsoft" TargetMode="External"/><Relationship Id="rId7" Type="http://schemas.openxmlformats.org/officeDocument/2006/relationships/hyperlink" Target="https://en.wikipedia.org/wiki/Java_(programming_language)" TargetMode="External"/><Relationship Id="rId2" Type="http://schemas.openxmlformats.org/officeDocument/2006/relationships/hyperlink" Target="https://en.wikipedia.org/wiki/Word_processo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Open-source_software" TargetMode="External"/><Relationship Id="rId5" Type="http://schemas.openxmlformats.org/officeDocument/2006/relationships/hyperlink" Target="https://en.wikipedia.org/wiki/Presentation_program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s://en.wikipedia.org/wiki/Charles_Simonyi" TargetMode="Externa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sktop_sharing" TargetMode="External"/><Relationship Id="rId13" Type="http://schemas.openxmlformats.org/officeDocument/2006/relationships/hyperlink" Target="https://en.wikipedia.org/wiki/Linux" TargetMode="External"/><Relationship Id="rId3" Type="http://schemas.openxmlformats.org/officeDocument/2006/relationships/hyperlink" Target="https://en.wikipedia.org/wiki/Videotelephony" TargetMode="External"/><Relationship Id="rId7" Type="http://schemas.openxmlformats.org/officeDocument/2006/relationships/hyperlink" Target="https://en.wikipedia.org/wiki/Remote_control_(computing)" TargetMode="External"/><Relationship Id="rId12" Type="http://schemas.openxmlformats.org/officeDocument/2006/relationships/hyperlink" Target="https://en.wikipedia.org/wiki/MacOS" TargetMode="External"/><Relationship Id="rId17" Type="http://schemas.openxmlformats.org/officeDocument/2006/relationships/image" Target="../media/image41.png"/><Relationship Id="rId2" Type="http://schemas.openxmlformats.org/officeDocument/2006/relationships/hyperlink" Target="https://en.wikipedia.org/wiki/Application_software" TargetMode="Externa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Video_messaging" TargetMode="External"/><Relationship Id="rId11" Type="http://schemas.openxmlformats.org/officeDocument/2006/relationships/hyperlink" Target="https://en.wikipedia.org/wiki/Microsoft_Windows" TargetMode="External"/><Relationship Id="rId5" Type="http://schemas.openxmlformats.org/officeDocument/2006/relationships/hyperlink" Target="https://en.wikipedia.org/wiki/Instant_messaging" TargetMode="External"/><Relationship Id="rId15" Type="http://schemas.openxmlformats.org/officeDocument/2006/relationships/hyperlink" Target="https://en.wikipedia.org/wiki/Android_(operating_system)" TargetMode="External"/><Relationship Id="rId10" Type="http://schemas.openxmlformats.org/officeDocument/2006/relationships/hyperlink" Target="https://en.wikipedia.org/wiki/File_transfer" TargetMode="External"/><Relationship Id="rId4" Type="http://schemas.openxmlformats.org/officeDocument/2006/relationships/hyperlink" Target="https://en.wikipedia.org/wiki/Instant_messaging_client" TargetMode="External"/><Relationship Id="rId9" Type="http://schemas.openxmlformats.org/officeDocument/2006/relationships/hyperlink" Target="https://en.wikipedia.org/wiki/Web_conferencing" TargetMode="External"/><Relationship Id="rId14" Type="http://schemas.openxmlformats.org/officeDocument/2006/relationships/hyperlink" Target="https://en.wikipedia.org/wiki/Chrome_O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the-top-test-automation-tools-2-analyst-opinion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Systems_analysis_and_design" TargetMode="External"/><Relationship Id="rId5" Type="http://schemas.openxmlformats.org/officeDocument/2006/relationships/hyperlink" Target="https://www.tutorialspoint.com/system_analysis_and_design/system_analysis_and_design_overview.htm" TargetMode="External"/><Relationship Id="rId4" Type="http://schemas.openxmlformats.org/officeDocument/2006/relationships/hyperlink" Target="https://www.guru99.com/business-analyst-tools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525" y="1078861"/>
            <a:ext cx="4899000" cy="3078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AUTOMATED </a:t>
            </a:r>
            <a:r>
              <a:rPr lang="en" b="1" dirty="0" smtClean="0">
                <a:ln w="12700">
                  <a:solidFill>
                    <a:schemeClr val="accent1"/>
                  </a:solidFill>
                </a:ln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TOOLS</a:t>
            </a:r>
            <a:r>
              <a:rPr lang="en" b="1" dirty="0" smtClean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br>
              <a:rPr lang="en" b="1" dirty="0" smtClean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b="1" dirty="0" smtClean="0">
                <a:ln w="12700"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 SYSTEM ANALYSTS</a:t>
            </a:r>
            <a:endParaRPr b="1" dirty="0">
              <a:ln w="12700">
                <a:solidFill>
                  <a:schemeClr val="accent1"/>
                </a:solidFill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5469954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 smtClean="0"/>
              <a:t>What is note taking?</a:t>
            </a: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 smtClean="0"/>
              <a:t>What is wireframe?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/>
              <a:t>Why should </a:t>
            </a:r>
            <a:r>
              <a:rPr lang="en-US" b="1" dirty="0" smtClean="0"/>
              <a:t>use </a:t>
            </a:r>
            <a:r>
              <a:rPr lang="en-US" b="1" dirty="0"/>
              <a:t>wireframe</a:t>
            </a:r>
            <a:r>
              <a:rPr lang="en-US" b="1" dirty="0" smtClean="0"/>
              <a:t>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Visualize the general layout of a website or </a:t>
            </a:r>
            <a:r>
              <a:rPr lang="en-US" b="1" dirty="0" smtClean="0"/>
              <a:t>app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Build trust with the user and </a:t>
            </a:r>
            <a:r>
              <a:rPr lang="en-US" b="1" dirty="0" smtClean="0"/>
              <a:t>stakeholders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Save time and </a:t>
            </a:r>
            <a:r>
              <a:rPr lang="en-US" b="1" dirty="0" smtClean="0"/>
              <a:t>money</a:t>
            </a:r>
            <a:endParaRPr lang="en" b="1"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Note Taking</a:t>
            </a:r>
            <a:r>
              <a:rPr lang="en-US" dirty="0" smtClean="0"/>
              <a:t>, Wireframe </a:t>
            </a:r>
            <a:r>
              <a:rPr lang="en-US" dirty="0"/>
              <a:t>or Mockup tools</a:t>
            </a:r>
            <a:endParaRPr dirty="0"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0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72300"/>
            <a:ext cx="5009465" cy="3155100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/>
              <a:t>What is mockup?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b="1" dirty="0"/>
              <a:t>  Why should use mockup?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Organize project </a:t>
            </a:r>
            <a:r>
              <a:rPr lang="en-US" b="1" dirty="0" smtClean="0"/>
              <a:t>details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Find errors early </a:t>
            </a:r>
            <a:r>
              <a:rPr lang="en-US" b="1" dirty="0" smtClean="0"/>
              <a:t>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Translate ideas into a stakeholder </a:t>
            </a:r>
            <a:r>
              <a:rPr lang="en-US" b="1" dirty="0" smtClean="0"/>
              <a:t>language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Communicate ideas between team </a:t>
            </a:r>
            <a:r>
              <a:rPr lang="en-US" b="1" dirty="0" smtClean="0"/>
              <a:t>members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Design implementation </a:t>
            </a:r>
            <a:endParaRPr lang="en-US" b="1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The user’s perspective 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Google Shape;300;p20"/>
          <p:cNvSpPr txBox="1">
            <a:spLocks/>
          </p:cNvSpPr>
          <p:nvPr/>
        </p:nvSpPr>
        <p:spPr>
          <a:xfrm>
            <a:off x="609600" y="7393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mtClean="0"/>
              <a:t>Note Taking,Wireframe or Mockup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Note Taking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2300"/>
            <a:ext cx="5496268" cy="3155100"/>
          </a:xfrm>
        </p:spPr>
        <p:txBody>
          <a:bodyPr/>
          <a:lstStyle/>
          <a:p>
            <a:r>
              <a:rPr lang="en-US" b="1" dirty="0" smtClean="0"/>
              <a:t>Evernote</a:t>
            </a:r>
            <a:r>
              <a:rPr lang="en-US" dirty="0" smtClean="0"/>
              <a:t>:</a:t>
            </a:r>
            <a:r>
              <a:rPr lang="en-US" dirty="0">
                <a:hlinkClick r:id="rId2"/>
              </a:rPr>
              <a:t> evernote.com</a:t>
            </a:r>
            <a:endParaRPr lang="en-US" dirty="0" smtClean="0"/>
          </a:p>
          <a:p>
            <a:r>
              <a:rPr lang="en-US" b="1" dirty="0"/>
              <a:t>Bear </a:t>
            </a:r>
            <a:r>
              <a:rPr lang="en-US" b="1" dirty="0" smtClean="0"/>
              <a:t>Notes:</a:t>
            </a:r>
            <a:r>
              <a:rPr lang="en-US" dirty="0">
                <a:hlinkClick r:id="rId3"/>
              </a:rPr>
              <a:t> bear-writer.com</a:t>
            </a:r>
            <a:endParaRPr lang="en-US" b="1" dirty="0"/>
          </a:p>
          <a:p>
            <a:r>
              <a:rPr lang="en-US" b="1" dirty="0" smtClean="0"/>
              <a:t>OneNote:</a:t>
            </a:r>
            <a:r>
              <a:rPr lang="en-US" dirty="0">
                <a:hlinkClick r:id="rId4"/>
              </a:rPr>
              <a:t> onenote.com</a:t>
            </a:r>
            <a:endParaRPr lang="en-US" b="1" dirty="0"/>
          </a:p>
          <a:p>
            <a:pPr marL="114300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65" y="2853252"/>
            <a:ext cx="2932714" cy="2096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" y="2966287"/>
            <a:ext cx="2962438" cy="1922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78" y="249191"/>
            <a:ext cx="3101948" cy="23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64633"/>
            <a:ext cx="5138700" cy="857400"/>
          </a:xfrm>
        </p:spPr>
        <p:txBody>
          <a:bodyPr/>
          <a:lstStyle/>
          <a:p>
            <a:r>
              <a:rPr lang="en-US" b="1" dirty="0" smtClean="0"/>
              <a:t>Wireframe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8768" y="924641"/>
            <a:ext cx="5621258" cy="4021467"/>
          </a:xfrm>
        </p:spPr>
        <p:txBody>
          <a:bodyPr/>
          <a:lstStyle/>
          <a:p>
            <a:r>
              <a:rPr lang="en-US" dirty="0" err="1" smtClean="0"/>
              <a:t>Justinmind</a:t>
            </a:r>
            <a:r>
              <a:rPr lang="en-US" dirty="0" smtClean="0"/>
              <a:t> :</a:t>
            </a:r>
          </a:p>
          <a:p>
            <a:pPr lvl="1"/>
            <a:r>
              <a:rPr lang="en-US" sz="1200" dirty="0"/>
              <a:t>Web-based </a:t>
            </a:r>
            <a:r>
              <a:rPr lang="en-US" sz="1200" dirty="0" err="1"/>
              <a:t>Justinmind</a:t>
            </a:r>
            <a:r>
              <a:rPr lang="en-US" sz="1200" dirty="0"/>
              <a:t> includes a library of UI elements, from buttons and forms to generics shapes and a range of widgets for </a:t>
            </a:r>
            <a:r>
              <a:rPr lang="en-US" sz="1200" dirty="0" err="1"/>
              <a:t>iOS</a:t>
            </a:r>
            <a:r>
              <a:rPr lang="en-US" sz="1200" dirty="0"/>
              <a:t>, SAP and Android. Custom styling is </a:t>
            </a:r>
            <a:r>
              <a:rPr lang="en-US" sz="1200" dirty="0" smtClean="0"/>
              <a:t>included.</a:t>
            </a:r>
          </a:p>
          <a:p>
            <a:r>
              <a:rPr lang="en-US" dirty="0"/>
              <a:t>Fluid UI :</a:t>
            </a:r>
          </a:p>
          <a:p>
            <a:pPr lvl="1"/>
            <a:r>
              <a:rPr lang="en-US" sz="1200" dirty="0"/>
              <a:t>Fluid UI has 16 built-in libraries for </a:t>
            </a:r>
            <a:r>
              <a:rPr lang="en-US" sz="1200" dirty="0" err="1"/>
              <a:t>iOS</a:t>
            </a:r>
            <a:r>
              <a:rPr lang="en-US" sz="1200" dirty="0"/>
              <a:t>, Android, Windows and more, and pages are created by dragging in elements from these libraries. </a:t>
            </a:r>
            <a:endParaRPr lang="en-US" sz="1200" b="1" dirty="0"/>
          </a:p>
          <a:p>
            <a:endParaRPr lang="en-US" sz="1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8" y="2886198"/>
            <a:ext cx="2736622" cy="1515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68" y="2855160"/>
            <a:ext cx="2736622" cy="1877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87" y="2886198"/>
            <a:ext cx="4262816" cy="22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718448" y="704034"/>
            <a:ext cx="3891300" cy="29338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3.</a:t>
            </a:r>
            <a:endParaRPr sz="2800" dirty="0" smtClean="0"/>
          </a:p>
          <a:p>
            <a:r>
              <a:rPr lang="en-US" sz="2800" dirty="0"/>
              <a:t>Modeling/Visualizing </a:t>
            </a:r>
            <a:r>
              <a:rPr lang="en-US" sz="2800" dirty="0" smtClean="0"/>
              <a:t>Tools</a:t>
            </a:r>
            <a:r>
              <a:rPr lang="en-US" sz="2800" dirty="0"/>
              <a:t/>
            </a:r>
            <a:br>
              <a:rPr lang="en-US" sz="2800" dirty="0"/>
            </a:br>
            <a:endParaRPr sz="2800" dirty="0"/>
          </a:p>
        </p:txBody>
      </p:sp>
      <p:sp>
        <p:nvSpPr>
          <p:cNvPr id="3" name="Google Shape;268;p17"/>
          <p:cNvSpPr txBox="1">
            <a:spLocks/>
          </p:cNvSpPr>
          <p:nvPr/>
        </p:nvSpPr>
        <p:spPr>
          <a:xfrm>
            <a:off x="2718448" y="3157640"/>
            <a:ext cx="3891300" cy="82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1400" dirty="0" err="1" smtClean="0"/>
              <a:t>Hafizur</a:t>
            </a:r>
            <a:r>
              <a:rPr lang="en-US" sz="1400" dirty="0" smtClean="0"/>
              <a:t> Rahman </a:t>
            </a:r>
            <a:r>
              <a:rPr lang="en-US" sz="1400" dirty="0" err="1" smtClean="0"/>
              <a:t>Arfin</a:t>
            </a:r>
            <a:endParaRPr lang="en-US" sz="1400" dirty="0" smtClean="0"/>
          </a:p>
          <a:p>
            <a:r>
              <a:rPr lang="en-US" sz="1400" dirty="0" smtClean="0"/>
              <a:t>161-15- 7144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81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3078700" y="347820"/>
            <a:ext cx="6203448" cy="1551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FFFFFF"/>
                </a:solidFill>
                <a:latin typeface="Barlow" panose="020B0604020202020204" charset="0"/>
                <a:sym typeface="Miriam Libre"/>
              </a:rPr>
              <a:t>What is Modeling/Visualization Tools? </a:t>
            </a:r>
            <a:endParaRPr b="1" dirty="0" smtClean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>
              <a:buNone/>
            </a:pPr>
            <a:r>
              <a:rPr lang="en-US" sz="1800" dirty="0" smtClean="0"/>
              <a:t>Tools that are used to model the system design in order to visualize, so the analyst can </a:t>
            </a:r>
            <a:r>
              <a:rPr lang="en-US" sz="1800" dirty="0"/>
              <a:t>quickly see patterns in the data or possible </a:t>
            </a:r>
            <a:r>
              <a:rPr lang="en-US" sz="1800" dirty="0" smtClean="0"/>
              <a:t>relationships.</a:t>
            </a:r>
            <a:endParaRPr sz="1800" dirty="0"/>
          </a:p>
        </p:txBody>
      </p:sp>
      <p:sp>
        <p:nvSpPr>
          <p:cNvPr id="2" name="Rectangle 1"/>
          <p:cNvSpPr/>
          <p:nvPr/>
        </p:nvSpPr>
        <p:spPr>
          <a:xfrm>
            <a:off x="4915708" y="3618194"/>
            <a:ext cx="17860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https://www.lucidchart.com</a:t>
            </a:r>
            <a:r>
              <a:rPr lang="en-US" sz="10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/</a:t>
            </a:r>
            <a:endParaRPr lang="en-US" sz="1000" dirty="0" smtClean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algn="ctr"/>
            <a:endParaRPr lang="en-US" sz="1000" dirty="0">
              <a:solidFill>
                <a:srgbClr val="FFFFFF"/>
              </a:solidFill>
              <a:latin typeface="Barlow Light"/>
              <a:ea typeface="Barlow Light"/>
              <a:cs typeface="Barlow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68" y="4219766"/>
            <a:ext cx="726971" cy="726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7" y="1961163"/>
            <a:ext cx="1139711" cy="1139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2" y="99992"/>
            <a:ext cx="1974343" cy="794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8" y="2935375"/>
            <a:ext cx="1718783" cy="1171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89" y="950292"/>
            <a:ext cx="756518" cy="7565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9871" y="2208175"/>
            <a:ext cx="57424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b="1" dirty="0" smtClean="0">
                <a:solidFill>
                  <a:srgbClr val="FFFFFF"/>
                </a:solidFill>
                <a:latin typeface="Barlow" panose="020B0604020202020204" charset="0"/>
                <a:sym typeface="Miriam Libre"/>
              </a:rPr>
              <a:t>Common Modeling/Visualization Tools used by System Analysts:</a:t>
            </a:r>
            <a:endParaRPr lang="en-US" sz="2000" b="1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01537" y="3031519"/>
            <a:ext cx="16417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Barlow" panose="020B0604020202020204" charset="0"/>
                <a:sym typeface="Miriam Libre"/>
              </a:rPr>
              <a:t>Proto IO</a:t>
            </a: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Barlow" panose="020B0604020202020204" charset="0"/>
                <a:ea typeface="Miriam Libre"/>
                <a:cs typeface="Miriam Libre"/>
                <a:sym typeface="Miriam Libre"/>
              </a:rPr>
              <a:t>Microsoft </a:t>
            </a:r>
            <a:r>
              <a:rPr lang="en-US" dirty="0" err="1" smtClean="0">
                <a:solidFill>
                  <a:srgbClr val="FFFFFF"/>
                </a:solidFill>
                <a:latin typeface="Barlow" panose="020B0604020202020204" charset="0"/>
                <a:ea typeface="Miriam Libre"/>
                <a:cs typeface="Miriam Libre"/>
                <a:sym typeface="Miriam Libre"/>
              </a:rPr>
              <a:t>Viso</a:t>
            </a:r>
            <a:endParaRPr lang="en-US" dirty="0" smtClean="0">
              <a:solidFill>
                <a:srgbClr val="FFFFFF"/>
              </a:solidFill>
              <a:latin typeface="Barlow" panose="020B0604020202020204" charset="0"/>
              <a:ea typeface="Miriam Libre"/>
              <a:cs typeface="Miriam Libre"/>
              <a:sym typeface="Miriam Libre"/>
            </a:endParaRP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Barlow" panose="020B0604020202020204" charset="0"/>
                <a:ea typeface="Miriam Libre"/>
                <a:cs typeface="Miriam Libre"/>
                <a:sym typeface="Miriam Libre"/>
              </a:rPr>
              <a:t>Lucid Chart</a:t>
            </a: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dirty="0" err="1" smtClean="0">
                <a:solidFill>
                  <a:srgbClr val="FFFFFF"/>
                </a:solidFill>
                <a:latin typeface="Barlow" panose="020B0604020202020204" charset="0"/>
                <a:ea typeface="Miriam Libre"/>
                <a:cs typeface="Miriam Libre"/>
                <a:sym typeface="Miriam Libre"/>
              </a:rPr>
              <a:t>Edraw</a:t>
            </a:r>
            <a:r>
              <a:rPr lang="en-US" dirty="0" smtClean="0">
                <a:solidFill>
                  <a:srgbClr val="FFFFFF"/>
                </a:solidFill>
                <a:latin typeface="Barlow" panose="020B0604020202020204" charset="0"/>
                <a:ea typeface="Miriam Libre"/>
                <a:cs typeface="Miriam Libre"/>
                <a:sym typeface="Miriam Libre"/>
              </a:rPr>
              <a:t> Max</a:t>
            </a:r>
          </a:p>
          <a:p>
            <a:pPr marL="342900" lvl="0" indent="-342900">
              <a:spcBef>
                <a:spcPts val="600"/>
              </a:spcBef>
              <a:buAutoNum type="arabicPeriod"/>
            </a:pPr>
            <a:r>
              <a:rPr lang="en-US" dirty="0" err="1" smtClean="0">
                <a:solidFill>
                  <a:srgbClr val="FFFFFF"/>
                </a:solidFill>
                <a:latin typeface="Barlow" panose="020B0604020202020204" charset="0"/>
                <a:ea typeface="Miriam Libre"/>
                <a:cs typeface="Miriam Libre"/>
                <a:sym typeface="Miriam Libre"/>
              </a:rPr>
              <a:t>FreeMind</a:t>
            </a:r>
            <a:endParaRPr lang="en-US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45729" y="3347437"/>
            <a:ext cx="331693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9"/>
              </a:rPr>
              <a:t>https://</a:t>
            </a:r>
            <a:r>
              <a:rPr lang="en-US" sz="10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9"/>
              </a:rPr>
              <a:t>products.office.com/en/visio/flowchart-software</a:t>
            </a:r>
            <a:r>
              <a:rPr lang="en-US" sz="10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lang="en-US" sz="1000" dirty="0">
              <a:solidFill>
                <a:srgbClr val="FFFFFF"/>
              </a:solidFill>
              <a:latin typeface="Barlow Light"/>
              <a:ea typeface="Barlow Light"/>
              <a:cs typeface="Barlow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36589" y="3052406"/>
            <a:ext cx="1112805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10"/>
              </a:rPr>
              <a:t>https://proto.io</a:t>
            </a:r>
            <a:r>
              <a:rPr lang="en-US" sz="10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10"/>
              </a:rPr>
              <a:t>/</a:t>
            </a:r>
            <a:r>
              <a:rPr lang="en-US" sz="10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lang="en-US" sz="1000" dirty="0">
              <a:solidFill>
                <a:srgbClr val="FFFFFF"/>
              </a:solidFill>
              <a:latin typeface="Barlow Light"/>
              <a:ea typeface="Barlow Light"/>
              <a:cs typeface="Barlow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71085" y="4190418"/>
            <a:ext cx="344677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11"/>
              </a:rPr>
              <a:t>http://</a:t>
            </a:r>
            <a:r>
              <a:rPr lang="en-US" sz="10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11"/>
              </a:rPr>
              <a:t>freemind.sourceforge.net/wiki/index.php/Main_Page</a:t>
            </a:r>
            <a:r>
              <a:rPr lang="en-US" sz="10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lang="en-US" sz="1000" dirty="0">
              <a:solidFill>
                <a:srgbClr val="FFFFFF"/>
              </a:solidFill>
              <a:latin typeface="Barlow Light"/>
              <a:ea typeface="Barlow Light"/>
              <a:cs typeface="Barlow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12607" y="3916875"/>
            <a:ext cx="2650084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12"/>
              </a:rPr>
              <a:t>https://</a:t>
            </a:r>
            <a:r>
              <a:rPr lang="en-US" sz="10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  <a:hlinkClick r:id="rId12"/>
              </a:rPr>
              <a:t>www.edrawsoft.com/edraw-max.php</a:t>
            </a:r>
            <a:r>
              <a:rPr lang="en-US" sz="10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lang="en-US" sz="1000" dirty="0">
              <a:solidFill>
                <a:srgbClr val="FFFFFF"/>
              </a:solidFill>
              <a:latin typeface="Barlow Light"/>
              <a:ea typeface="Barlow Light"/>
              <a:cs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25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292740" y="249981"/>
            <a:ext cx="5138700" cy="4999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dirty="0"/>
              <a:t>Modeling/Visualization Tools</a:t>
            </a:r>
            <a:endParaRPr sz="1600"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733496" y="891987"/>
            <a:ext cx="5138700" cy="1108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100" dirty="0" smtClean="0"/>
              <a:t>Proto.io is web based prototyping tools for designing initial prototype for system</a:t>
            </a:r>
            <a:endParaRPr lang="en" sz="1100" dirty="0" smtClean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endParaRPr lang="en" sz="1100" dirty="0" smtClean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sz="1100" dirty="0" smtClean="0"/>
              <a:t>Drag and drop system for quiz workflow of analyst</a:t>
            </a:r>
            <a:endParaRPr sz="1100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1100" dirty="0" smtClean="0"/>
              <a:t>Automated screen transitions and systems for real system feelings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1100" dirty="0" smtClean="0"/>
              <a:t>No Coding required</a:t>
            </a:r>
            <a:endParaRPr sz="1100" dirty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783510" y="2006273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261;p16"/>
          <p:cNvSpPr txBox="1">
            <a:spLocks/>
          </p:cNvSpPr>
          <p:nvPr/>
        </p:nvSpPr>
        <p:spPr>
          <a:xfrm>
            <a:off x="583287" y="757497"/>
            <a:ext cx="5138700" cy="36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1600" dirty="0"/>
              <a:t>1</a:t>
            </a:r>
            <a:r>
              <a:rPr lang="en-US" sz="1600" dirty="0" smtClean="0"/>
              <a:t>. Proto.io</a:t>
            </a:r>
            <a:endParaRPr lang="en-US" sz="1600" dirty="0"/>
          </a:p>
        </p:txBody>
      </p:sp>
      <p:sp>
        <p:nvSpPr>
          <p:cNvPr id="6" name="Google Shape;262;p16"/>
          <p:cNvSpPr txBox="1">
            <a:spLocks/>
          </p:cNvSpPr>
          <p:nvPr/>
        </p:nvSpPr>
        <p:spPr>
          <a:xfrm>
            <a:off x="733496" y="2132269"/>
            <a:ext cx="4988491" cy="116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n-US" sz="1100" dirty="0" smtClean="0"/>
              <a:t>Paid Software made </a:t>
            </a:r>
            <a:r>
              <a:rPr lang="en-US" sz="1100" dirty="0"/>
              <a:t>by Microsoft for </a:t>
            </a:r>
            <a:r>
              <a:rPr lang="en-US" sz="1100" dirty="0" smtClean="0"/>
              <a:t>Working visual diagramming.</a:t>
            </a:r>
          </a:p>
          <a:p>
            <a:r>
              <a:rPr lang="en-US" sz="1100" dirty="0" smtClean="0"/>
              <a:t>Used by system analysts for plethora of works in everyday.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Create</a:t>
            </a:r>
            <a:r>
              <a:rPr lang="en-US" sz="1100" dirty="0"/>
              <a:t>, manipulate, and share those diagrams faster</a:t>
            </a:r>
            <a:r>
              <a:rPr lang="en-US" sz="110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Works seamlessly with other office products.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Intelligent features can predict and automate the process quickly</a:t>
            </a:r>
            <a:endParaRPr lang="en-US" sz="1100" dirty="0"/>
          </a:p>
        </p:txBody>
      </p:sp>
      <p:sp>
        <p:nvSpPr>
          <p:cNvPr id="7" name="Google Shape;261;p16"/>
          <p:cNvSpPr txBox="1">
            <a:spLocks/>
          </p:cNvSpPr>
          <p:nvPr/>
        </p:nvSpPr>
        <p:spPr>
          <a:xfrm>
            <a:off x="643588" y="2030544"/>
            <a:ext cx="5138700" cy="36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1600" dirty="0" smtClean="0"/>
              <a:t>2. </a:t>
            </a:r>
            <a:r>
              <a:rPr lang="en-US" sz="1600" dirty="0"/>
              <a:t>Microsoft </a:t>
            </a:r>
            <a:r>
              <a:rPr lang="en-US" sz="1600" dirty="0" err="1" smtClean="0"/>
              <a:t>Viso</a:t>
            </a:r>
            <a:endParaRPr lang="en-US" sz="1600" dirty="0"/>
          </a:p>
        </p:txBody>
      </p:sp>
      <p:sp>
        <p:nvSpPr>
          <p:cNvPr id="8" name="Google Shape;262;p16"/>
          <p:cNvSpPr txBox="1">
            <a:spLocks/>
          </p:cNvSpPr>
          <p:nvPr/>
        </p:nvSpPr>
        <p:spPr>
          <a:xfrm>
            <a:off x="733496" y="3570144"/>
            <a:ext cx="5138700" cy="125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Font typeface="Barlow Light"/>
              <a:buNone/>
            </a:pPr>
            <a:r>
              <a:rPr lang="en-US" sz="1100" dirty="0" smtClean="0"/>
              <a:t>Free/Paid web service for crating diagrams. </a:t>
            </a:r>
          </a:p>
          <a:p>
            <a:r>
              <a:rPr lang="en-US" sz="1100" dirty="0" smtClean="0"/>
              <a:t>Saves all diagrams and Data online. So easy access.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Online service so easy Collaboration with peers.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Updates frequently and new features are using data and machine learning for </a:t>
            </a:r>
            <a:r>
              <a:rPr lang="en-US" sz="1100" dirty="0" err="1" smtClean="0"/>
              <a:t>incrasing</a:t>
            </a:r>
            <a:r>
              <a:rPr lang="en-US" sz="1100" dirty="0" smtClean="0"/>
              <a:t> the workflow speed of a user.</a:t>
            </a:r>
            <a:endParaRPr lang="en-US" sz="1100" dirty="0"/>
          </a:p>
        </p:txBody>
      </p:sp>
      <p:sp>
        <p:nvSpPr>
          <p:cNvPr id="9" name="Google Shape;261;p16"/>
          <p:cNvSpPr txBox="1">
            <a:spLocks/>
          </p:cNvSpPr>
          <p:nvPr/>
        </p:nvSpPr>
        <p:spPr>
          <a:xfrm>
            <a:off x="643588" y="3461592"/>
            <a:ext cx="5138700" cy="36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1600" dirty="0" smtClean="0"/>
              <a:t>3. </a:t>
            </a:r>
            <a:r>
              <a:rPr lang="en-US" sz="1600" dirty="0"/>
              <a:t>Lucid 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79" y="204711"/>
            <a:ext cx="2844080" cy="1425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33" y="2006273"/>
            <a:ext cx="1773894" cy="1083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79" y="1871182"/>
            <a:ext cx="2017820" cy="12321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95" y="2072587"/>
            <a:ext cx="1551016" cy="1126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79" y="3415797"/>
            <a:ext cx="2309024" cy="12024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95" y="3931875"/>
            <a:ext cx="2305952" cy="9031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4540" y="1584878"/>
            <a:ext cx="12068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Proto.io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181289" y="3169659"/>
            <a:ext cx="12068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MicroSoft</a:t>
            </a:r>
            <a:r>
              <a:rPr lang="en-US" sz="800" dirty="0" smtClean="0"/>
              <a:t> </a:t>
            </a:r>
            <a:r>
              <a:rPr lang="en-US" sz="800" dirty="0" err="1" smtClean="0"/>
              <a:t>Viso</a:t>
            </a:r>
            <a:endParaRPr lang="en-US" sz="800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03839" y="4835040"/>
            <a:ext cx="12068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LucidChart</a:t>
            </a:r>
            <a:endParaRPr lang="en-US" sz="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292740" y="249981"/>
            <a:ext cx="5138700" cy="4999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dirty="0"/>
              <a:t>Modeling/Visualization Tools</a:t>
            </a:r>
            <a:endParaRPr sz="1600"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733496" y="891986"/>
            <a:ext cx="5138700" cy="1629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1100" dirty="0"/>
              <a:t>2D business technical diagramming software which help create flowcharts, organizational charts, mind map, network diagrams, floor plans, workflow diagrams, business charts, and engineering diagrams</a:t>
            </a:r>
            <a:r>
              <a:rPr lang="en-US" sz="1100" dirty="0" smtClean="0"/>
              <a:t>.</a:t>
            </a:r>
          </a:p>
          <a:p>
            <a:pPr marL="76200" indent="0">
              <a:buNone/>
            </a:pPr>
            <a:endParaRPr lang="en-US" sz="1100" dirty="0" smtClean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1100" dirty="0" smtClean="0"/>
              <a:t>Multiplatform software supports Linux, MS and MAC.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sz="1100" dirty="0" smtClean="0"/>
              <a:t>A lot of free templates to automate the tasks</a:t>
            </a:r>
          </a:p>
          <a:p>
            <a:pPr lvl="0">
              <a:spcBef>
                <a:spcPts val="0"/>
              </a:spcBef>
            </a:pPr>
            <a:r>
              <a:rPr lang="en-US" sz="1100" dirty="0"/>
              <a:t>Fast and Intuitive </a:t>
            </a:r>
            <a:r>
              <a:rPr lang="en-US" sz="1100" dirty="0" smtClean="0"/>
              <a:t>Editing for diagram and visualizations</a:t>
            </a:r>
          </a:p>
          <a:p>
            <a:pPr lvl="0">
              <a:spcBef>
                <a:spcPts val="0"/>
              </a:spcBef>
            </a:pPr>
            <a:r>
              <a:rPr lang="en-US" sz="1100" dirty="0" smtClean="0"/>
              <a:t>Widely popular among System Analysts</a:t>
            </a:r>
          </a:p>
          <a:p>
            <a:pPr lvl="0">
              <a:spcBef>
                <a:spcPts val="0"/>
              </a:spcBef>
            </a:pPr>
            <a:endParaRPr sz="1100" dirty="0"/>
          </a:p>
        </p:txBody>
      </p:sp>
      <p:sp>
        <p:nvSpPr>
          <p:cNvPr id="5" name="Google Shape;261;p16"/>
          <p:cNvSpPr txBox="1">
            <a:spLocks/>
          </p:cNvSpPr>
          <p:nvPr/>
        </p:nvSpPr>
        <p:spPr>
          <a:xfrm>
            <a:off x="583287" y="757497"/>
            <a:ext cx="5138700" cy="36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1600" dirty="0" smtClean="0"/>
              <a:t>4. </a:t>
            </a:r>
            <a:r>
              <a:rPr lang="en-US" sz="1600" dirty="0" err="1" smtClean="0"/>
              <a:t>Edraw</a:t>
            </a:r>
            <a:r>
              <a:rPr lang="en-US" sz="1600" dirty="0" smtClean="0"/>
              <a:t> Max</a:t>
            </a:r>
            <a:endParaRPr lang="en-US" sz="1600" dirty="0"/>
          </a:p>
        </p:txBody>
      </p:sp>
      <p:sp>
        <p:nvSpPr>
          <p:cNvPr id="6" name="Google Shape;262;p16"/>
          <p:cNvSpPr txBox="1">
            <a:spLocks/>
          </p:cNvSpPr>
          <p:nvPr/>
        </p:nvSpPr>
        <p:spPr>
          <a:xfrm>
            <a:off x="658391" y="3122869"/>
            <a:ext cx="4988491" cy="116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>
              <a:buNone/>
            </a:pPr>
            <a:r>
              <a:rPr lang="en-US" sz="1100" dirty="0" err="1"/>
              <a:t>FreeMind</a:t>
            </a:r>
            <a:r>
              <a:rPr lang="en-US" sz="1100" dirty="0"/>
              <a:t> is a free mind mapping application written in Java. </a:t>
            </a:r>
            <a:r>
              <a:rPr lang="en-US" sz="1100" dirty="0" err="1"/>
              <a:t>FreeMind</a:t>
            </a:r>
            <a:r>
              <a:rPr lang="en-US" sz="1100" dirty="0"/>
              <a:t> is licensed under the GNU General Public License Version 2. </a:t>
            </a:r>
            <a:endParaRPr lang="en-US" sz="1100" dirty="0" smtClean="0"/>
          </a:p>
          <a:p>
            <a:pPr marL="76200" indent="0">
              <a:buNone/>
            </a:pPr>
            <a:endParaRPr lang="en-US" sz="1100" dirty="0" smtClean="0"/>
          </a:p>
          <a:p>
            <a:pPr>
              <a:spcBef>
                <a:spcPts val="0"/>
              </a:spcBef>
            </a:pPr>
            <a:r>
              <a:rPr lang="en-US" sz="1100" dirty="0" smtClean="0"/>
              <a:t> </a:t>
            </a:r>
            <a:r>
              <a:rPr lang="en-US" sz="1100" dirty="0"/>
              <a:t>It provides extensive export capabilities</a:t>
            </a:r>
            <a:r>
              <a:rPr lang="en-US" sz="1100" dirty="0" smtClean="0"/>
              <a:t>..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Free and portable software used widely</a:t>
            </a:r>
          </a:p>
          <a:p>
            <a:pPr>
              <a:spcBef>
                <a:spcPts val="0"/>
              </a:spcBef>
            </a:pPr>
            <a:r>
              <a:rPr lang="en-US" sz="1100" dirty="0" smtClean="0"/>
              <a:t>Community Driven Mind mapping best tool</a:t>
            </a:r>
            <a:endParaRPr lang="en-US" sz="1100" dirty="0"/>
          </a:p>
        </p:txBody>
      </p:sp>
      <p:sp>
        <p:nvSpPr>
          <p:cNvPr id="7" name="Google Shape;261;p16"/>
          <p:cNvSpPr txBox="1">
            <a:spLocks/>
          </p:cNvSpPr>
          <p:nvPr/>
        </p:nvSpPr>
        <p:spPr>
          <a:xfrm>
            <a:off x="658391" y="2941963"/>
            <a:ext cx="5138700" cy="36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1600" dirty="0"/>
              <a:t>5. </a:t>
            </a:r>
            <a:r>
              <a:rPr lang="en-US" sz="1600" dirty="0" err="1"/>
              <a:t>FreeMind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5" y="444804"/>
            <a:ext cx="2452255" cy="13490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23" y="672544"/>
            <a:ext cx="2494413" cy="1743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29" y="2702865"/>
            <a:ext cx="2223655" cy="12716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311" y="3760203"/>
            <a:ext cx="1922318" cy="1169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20" y="3187199"/>
            <a:ext cx="1845847" cy="110481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37137" y="4776347"/>
            <a:ext cx="1206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FreeMind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33220" y="2441877"/>
            <a:ext cx="1206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Edraw</a:t>
            </a:r>
            <a:r>
              <a:rPr lang="en-US" sz="800" dirty="0" smtClean="0"/>
              <a:t> 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7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1869831" y="513260"/>
            <a:ext cx="5340113" cy="29338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4.</a:t>
            </a:r>
            <a:endParaRPr sz="2800" dirty="0" smtClean="0"/>
          </a:p>
          <a:p>
            <a:r>
              <a:rPr lang="en-US" sz="2800" dirty="0"/>
              <a:t>Documentation/Presentation and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Communication </a:t>
            </a:r>
            <a:r>
              <a:rPr lang="en-US" sz="2800" dirty="0"/>
              <a:t>tools</a:t>
            </a:r>
            <a:br>
              <a:rPr lang="en-US" sz="2800" dirty="0"/>
            </a:br>
            <a:endParaRPr sz="2800" dirty="0"/>
          </a:p>
        </p:txBody>
      </p:sp>
      <p:sp>
        <p:nvSpPr>
          <p:cNvPr id="3" name="Google Shape;268;p17"/>
          <p:cNvSpPr txBox="1">
            <a:spLocks/>
          </p:cNvSpPr>
          <p:nvPr/>
        </p:nvSpPr>
        <p:spPr>
          <a:xfrm>
            <a:off x="2718448" y="3295786"/>
            <a:ext cx="3891300" cy="68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1400" dirty="0" err="1" smtClean="0"/>
              <a:t>Tahera</a:t>
            </a:r>
            <a:r>
              <a:rPr lang="en-US" sz="1400" dirty="0" smtClean="0"/>
              <a:t> </a:t>
            </a:r>
            <a:r>
              <a:rPr lang="en-US" sz="1400" dirty="0" err="1" smtClean="0"/>
              <a:t>koly</a:t>
            </a:r>
            <a:endParaRPr lang="en-US" sz="1400" dirty="0" smtClean="0"/>
          </a:p>
          <a:p>
            <a:r>
              <a:rPr lang="en-US" sz="1400" dirty="0" smtClean="0"/>
              <a:t>161-15- </a:t>
            </a:r>
            <a:r>
              <a:rPr lang="en-US" sz="1400" dirty="0"/>
              <a:t>6887 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40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471715" y="419130"/>
            <a:ext cx="85198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b="1" dirty="0" smtClean="0">
                <a:solidFill>
                  <a:schemeClr val="bg1"/>
                </a:solidFill>
              </a:rPr>
              <a:t>What is Documentation/Presentation  </a:t>
            </a:r>
            <a:r>
              <a:rPr lang="en" sz="2800" b="1" dirty="0">
                <a:solidFill>
                  <a:schemeClr val="bg1"/>
                </a:solidFill>
              </a:rPr>
              <a:t>tools</a:t>
            </a:r>
            <a:r>
              <a:rPr lang="en" sz="2800" b="1" dirty="0" smtClean="0">
                <a:solidFill>
                  <a:schemeClr val="bg1"/>
                </a:solidFill>
              </a:rPr>
              <a:t>:</a:t>
            </a:r>
          </a:p>
          <a:p>
            <a:endParaRPr lang="en" sz="1600"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r>
              <a:rPr lang="en" sz="1800" dirty="0" smtClean="0">
                <a:solidFill>
                  <a:schemeClr val="bg1"/>
                </a:solidFill>
              </a:rPr>
              <a:t>Early educational instances of tools to present information involved lamp projection devices</a:t>
            </a:r>
          </a:p>
          <a:p>
            <a:endParaRPr lang="en" sz="1800" dirty="0" smtClean="0">
              <a:solidFill>
                <a:schemeClr val="bg1"/>
              </a:solidFill>
            </a:endParaRPr>
          </a:p>
          <a:p>
            <a:pPr algn="ctr"/>
            <a:r>
              <a:rPr lang="en" sz="2000" dirty="0" smtClean="0">
                <a:solidFill>
                  <a:schemeClr val="bg1"/>
                </a:solidFill>
              </a:rPr>
              <a:t>Documentation/Presentation  tools are:</a:t>
            </a:r>
          </a:p>
          <a:p>
            <a:pPr algn="ctr"/>
            <a:endParaRPr lang="en" dirty="0" smtClean="0">
              <a:solidFill>
                <a:schemeClr val="bg1"/>
              </a:solidFill>
            </a:endParaRPr>
          </a:p>
          <a:p>
            <a:pPr algn="ctr"/>
            <a:r>
              <a:rPr lang="en" sz="1800" dirty="0" smtClean="0">
                <a:solidFill>
                  <a:schemeClr val="bg1"/>
                </a:solidFill>
              </a:rPr>
              <a:t>1.MS word</a:t>
            </a:r>
          </a:p>
          <a:p>
            <a:pPr algn="ctr"/>
            <a:r>
              <a:rPr lang="en" sz="1800" dirty="0" smtClean="0">
                <a:solidFill>
                  <a:schemeClr val="bg1"/>
                </a:solidFill>
              </a:rPr>
              <a:t>2.</a:t>
            </a:r>
            <a:r>
              <a:rPr lang="en-US" sz="1800" dirty="0" smtClean="0">
                <a:solidFill>
                  <a:schemeClr val="bg1"/>
                </a:solidFill>
              </a:rPr>
              <a:t>P</a:t>
            </a:r>
            <a:r>
              <a:rPr lang="en" sz="1800" dirty="0" smtClean="0">
                <a:solidFill>
                  <a:schemeClr val="bg1"/>
                </a:solidFill>
              </a:rPr>
              <a:t>owerpoint</a:t>
            </a:r>
          </a:p>
          <a:p>
            <a:pPr algn="ctr"/>
            <a:r>
              <a:rPr lang="en" sz="1800" dirty="0" smtClean="0">
                <a:solidFill>
                  <a:schemeClr val="bg1"/>
                </a:solidFill>
              </a:rPr>
              <a:t>3.</a:t>
            </a:r>
            <a:r>
              <a:rPr lang="en-US" sz="1800" dirty="0" smtClean="0">
                <a:solidFill>
                  <a:schemeClr val="bg1"/>
                </a:solidFill>
              </a:rPr>
              <a:t>J</a:t>
            </a:r>
            <a:r>
              <a:rPr lang="en" sz="1800" dirty="0" smtClean="0">
                <a:solidFill>
                  <a:schemeClr val="bg1"/>
                </a:solidFill>
              </a:rPr>
              <a:t>aspersoft</a:t>
            </a:r>
          </a:p>
          <a:p>
            <a:pPr algn="ctr"/>
            <a:r>
              <a:rPr lang="en" sz="1800" dirty="0" smtClean="0">
                <a:solidFill>
                  <a:schemeClr val="bg1"/>
                </a:solidFill>
              </a:rPr>
              <a:t>4.Tableau etc</a:t>
            </a:r>
            <a:endParaRPr lang="en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2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817124" y="546154"/>
            <a:ext cx="3891300" cy="29338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</a:t>
            </a:r>
            <a:endParaRPr dirty="0" smtClean="0"/>
          </a:p>
          <a:p>
            <a:r>
              <a:rPr lang="en-US" dirty="0" smtClean="0"/>
              <a:t>INTRODUCTION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8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318509" y="41216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0874" y="362082"/>
            <a:ext cx="524441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000" b="1" dirty="0">
                <a:solidFill>
                  <a:schemeClr val="bg1"/>
                </a:solidFill>
              </a:rPr>
              <a:t>Ms word</a:t>
            </a:r>
            <a:r>
              <a:rPr lang="en" sz="2000" b="1" dirty="0">
                <a:solidFill>
                  <a:schemeClr val="bg1"/>
                </a:solidFill>
              </a:rPr>
              <a:t>:</a:t>
            </a:r>
            <a:endParaRPr lang="en" sz="20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dirty="0">
                <a:solidFill>
                  <a:schemeClr val="bg1"/>
                </a:solidFill>
                <a:hlinkClick r:id="rId2"/>
              </a:rPr>
              <a:t>ord processor</a:t>
            </a:r>
            <a:r>
              <a:rPr lang="en-US" dirty="0">
                <a:solidFill>
                  <a:schemeClr val="bg1"/>
                </a:solidFill>
              </a:rPr>
              <a:t> developed by </a:t>
            </a:r>
            <a:r>
              <a:rPr lang="en-US" dirty="0">
                <a:solidFill>
                  <a:schemeClr val="bg1"/>
                </a:solidFill>
                <a:hlinkClick r:id="rId3" tooltip="Microsoft"/>
              </a:rPr>
              <a:t>Microsoft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released on October 25, 1983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In </a:t>
            </a:r>
            <a:r>
              <a:rPr lang="en-US" dirty="0">
                <a:solidFill>
                  <a:schemeClr val="bg1"/>
                </a:solidFill>
              </a:rPr>
              <a:t>1981, Microsoft hired </a:t>
            </a:r>
            <a:r>
              <a:rPr lang="en-US" dirty="0">
                <a:solidFill>
                  <a:schemeClr val="bg1"/>
                </a:solidFill>
                <a:hlinkClick r:id="rId4" tooltip="Charles Simonyi"/>
              </a:rPr>
              <a:t>Charles Simonyi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commonly </a:t>
            </a:r>
            <a:r>
              <a:rPr lang="en-US" dirty="0">
                <a:solidFill>
                  <a:schemeClr val="bg1"/>
                </a:solidFill>
              </a:rPr>
              <a:t>used as the format for sending text documents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000" b="1" dirty="0" err="1">
                <a:solidFill>
                  <a:schemeClr val="bg1"/>
                </a:solidFill>
              </a:rPr>
              <a:t>Powerpoint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Microsoft PowerPoint</a:t>
            </a:r>
            <a:r>
              <a:rPr lang="en-US" dirty="0">
                <a:solidFill>
                  <a:schemeClr val="bg1"/>
                </a:solidFill>
              </a:rPr>
              <a:t>  is a </a:t>
            </a:r>
            <a:r>
              <a:rPr lang="en-US" dirty="0">
                <a:solidFill>
                  <a:schemeClr val="bg1"/>
                </a:solidFill>
                <a:hlinkClick r:id="rId5" tooltip="Presentation program"/>
              </a:rPr>
              <a:t>presentation program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reated</a:t>
            </a:r>
            <a:r>
              <a:rPr lang="en-US" dirty="0">
                <a:solidFill>
                  <a:schemeClr val="bg1"/>
                </a:solidFill>
              </a:rPr>
              <a:t> by Robert Gaskins and Dennis Austin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released on April 20, 1987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Microsoft's first significant acquisition,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designed to provide visuals for group </a:t>
            </a:r>
            <a:r>
              <a:rPr lang="en-US" dirty="0" smtClean="0">
                <a:solidFill>
                  <a:schemeClr val="bg1"/>
                </a:solidFill>
              </a:rPr>
              <a:t>presentations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J</a:t>
            </a:r>
            <a:r>
              <a:rPr lang="en" sz="2000" b="1" dirty="0" smtClean="0">
                <a:solidFill>
                  <a:schemeClr val="bg1"/>
                </a:solidFill>
              </a:rPr>
              <a:t>aspersoft: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Teodor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Danciu</a:t>
            </a:r>
            <a:r>
              <a:rPr lang="en-US" dirty="0">
                <a:solidFill>
                  <a:schemeClr val="bg1"/>
                </a:solidFill>
              </a:rPr>
              <a:t> began work on </a:t>
            </a:r>
            <a:r>
              <a:rPr lang="en-US" dirty="0" err="1">
                <a:solidFill>
                  <a:schemeClr val="bg1"/>
                </a:solidFill>
              </a:rPr>
              <a:t>JasperReports</a:t>
            </a:r>
            <a:r>
              <a:rPr lang="en-US" dirty="0">
                <a:solidFill>
                  <a:schemeClr val="bg1"/>
                </a:solidFill>
              </a:rPr>
              <a:t> in June 2001</a:t>
            </a:r>
            <a:endParaRPr lang="e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hlinkClick r:id="rId6" tooltip="Open-source software"/>
              </a:rPr>
              <a:t>open source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7" tooltip="Java (programming language)"/>
              </a:rPr>
              <a:t>Java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8" tooltip="Report"/>
              </a:rPr>
              <a:t>reporting</a:t>
            </a:r>
            <a:r>
              <a:rPr lang="en-US" dirty="0">
                <a:solidFill>
                  <a:schemeClr val="bg1"/>
                </a:solidFill>
              </a:rPr>
              <a:t> tool that can write to a variety of </a:t>
            </a:r>
            <a:r>
              <a:rPr lang="en-US" dirty="0" smtClean="0">
                <a:solidFill>
                  <a:schemeClr val="bg1"/>
                </a:solidFill>
              </a:rPr>
              <a:t>targets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can be used in Java-enabled </a:t>
            </a:r>
            <a:r>
              <a:rPr lang="en-US" dirty="0" smtClean="0">
                <a:solidFill>
                  <a:schemeClr val="bg1"/>
                </a:solidFill>
              </a:rPr>
              <a:t>applications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14" y="2694299"/>
            <a:ext cx="1768097" cy="1509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46" y="641003"/>
            <a:ext cx="2189621" cy="15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05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413657" y="377372"/>
            <a:ext cx="608484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Communication and collaboration tools:</a:t>
            </a:r>
          </a:p>
          <a:p>
            <a:r>
              <a:rPr lang="en-US" sz="1800" b="1" dirty="0" smtClean="0">
                <a:solidFill>
                  <a:schemeClr val="bg1"/>
                </a:solidFill>
              </a:rPr>
              <a:t>Skype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telecommunications </a:t>
            </a:r>
            <a:r>
              <a:rPr lang="en-US" sz="1800" dirty="0">
                <a:solidFill>
                  <a:schemeClr val="bg1"/>
                </a:solidFill>
                <a:hlinkClick r:id="rId2" tooltip="Application software"/>
              </a:rPr>
              <a:t>application software</a:t>
            </a:r>
            <a:r>
              <a:rPr lang="en-US" sz="1800" dirty="0">
                <a:solidFill>
                  <a:schemeClr val="bg1"/>
                </a:solidFill>
              </a:rPr>
              <a:t> product that specializes in providing </a:t>
            </a:r>
            <a:r>
              <a:rPr lang="en-US" sz="1800" dirty="0">
                <a:solidFill>
                  <a:schemeClr val="bg1"/>
                </a:solidFill>
                <a:hlinkClick r:id="rId3" tooltip="Videotelephony"/>
              </a:rPr>
              <a:t>video chat</a:t>
            </a:r>
            <a:r>
              <a:rPr lang="en-US" sz="1800" dirty="0">
                <a:solidFill>
                  <a:schemeClr val="bg1"/>
                </a:solidFill>
              </a:rPr>
              <a:t> and voice </a:t>
            </a:r>
            <a:r>
              <a:rPr lang="en-US" sz="1800" dirty="0" smtClean="0">
                <a:solidFill>
                  <a:schemeClr val="bg1"/>
                </a:solidFill>
              </a:rPr>
              <a:t>calls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provides </a:t>
            </a:r>
            <a:r>
              <a:rPr lang="en-US" sz="1800" dirty="0">
                <a:solidFill>
                  <a:schemeClr val="bg1"/>
                </a:solidFill>
                <a:hlinkClick r:id="rId4" tooltip="Instant messaging client"/>
              </a:rPr>
              <a:t>instant messaging</a:t>
            </a:r>
            <a:r>
              <a:rPr lang="en-US" sz="1800" dirty="0">
                <a:solidFill>
                  <a:schemeClr val="bg1"/>
                </a:solidFill>
              </a:rPr>
              <a:t> services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Users may transmit both </a:t>
            </a:r>
            <a:r>
              <a:rPr lang="en-US" sz="1800" dirty="0">
                <a:solidFill>
                  <a:schemeClr val="bg1"/>
                </a:solidFill>
                <a:hlinkClick r:id="rId5" tooltip="Instant messaging"/>
              </a:rPr>
              <a:t>text</a:t>
            </a:r>
            <a:r>
              <a:rPr lang="en-US" sz="1800" dirty="0">
                <a:solidFill>
                  <a:schemeClr val="bg1"/>
                </a:solidFill>
              </a:rPr>
              <a:t> and </a:t>
            </a:r>
            <a:r>
              <a:rPr lang="en-US" sz="1800" dirty="0">
                <a:solidFill>
                  <a:schemeClr val="bg1"/>
                </a:solidFill>
                <a:hlinkClick r:id="rId6"/>
              </a:rPr>
              <a:t>video </a:t>
            </a:r>
            <a:r>
              <a:rPr lang="en-US" sz="1800" dirty="0" smtClean="0">
                <a:solidFill>
                  <a:schemeClr val="bg1"/>
                </a:solidFill>
                <a:hlinkClick r:id="rId6"/>
              </a:rPr>
              <a:t>messages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exchange digital documents such as images, text, and </a:t>
            </a:r>
            <a:r>
              <a:rPr lang="en-US" sz="1800" dirty="0" smtClean="0">
                <a:solidFill>
                  <a:schemeClr val="bg1"/>
                </a:solidFill>
              </a:rPr>
              <a:t>video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1" dirty="0" smtClean="0">
                <a:solidFill>
                  <a:schemeClr val="bg1"/>
                </a:solidFill>
              </a:rPr>
              <a:t>Team </a:t>
            </a:r>
            <a:r>
              <a:rPr lang="en-US" sz="1800" b="1" dirty="0" smtClean="0">
                <a:solidFill>
                  <a:schemeClr val="bg1"/>
                </a:solidFill>
              </a:rPr>
              <a:t>viewer: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hlinkClick r:id="rId7" tooltip="Remote control (computing)"/>
              </a:rPr>
              <a:t>remote control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>
                <a:solidFill>
                  <a:schemeClr val="bg1"/>
                </a:solidFill>
                <a:hlinkClick r:id="rId8" tooltip="Desktop sharing"/>
              </a:rPr>
              <a:t>desktop sharing</a:t>
            </a:r>
            <a:r>
              <a:rPr lang="en-US" sz="1800" dirty="0">
                <a:solidFill>
                  <a:schemeClr val="bg1"/>
                </a:solidFill>
              </a:rPr>
              <a:t>, online meeting, </a:t>
            </a:r>
            <a:r>
              <a:rPr lang="en-US" sz="1800" dirty="0">
                <a:solidFill>
                  <a:schemeClr val="bg1"/>
                </a:solidFill>
                <a:hlinkClick r:id="rId9" tooltip="Web conferencing"/>
              </a:rPr>
              <a:t>web conferencing</a:t>
            </a:r>
            <a:r>
              <a:rPr lang="en-US" sz="1800" dirty="0">
                <a:solidFill>
                  <a:schemeClr val="bg1"/>
                </a:solidFill>
              </a:rPr>
              <a:t> and </a:t>
            </a:r>
            <a:r>
              <a:rPr lang="en-US" sz="1800" dirty="0">
                <a:solidFill>
                  <a:schemeClr val="bg1"/>
                </a:solidFill>
                <a:hlinkClick r:id="rId10" tooltip="File transfer"/>
              </a:rPr>
              <a:t>file transfer</a:t>
            </a:r>
            <a:r>
              <a:rPr lang="en-US" sz="1800" dirty="0">
                <a:solidFill>
                  <a:schemeClr val="bg1"/>
                </a:solidFill>
              </a:rPr>
              <a:t> between </a:t>
            </a:r>
            <a:r>
              <a:rPr lang="en-US" sz="1800" dirty="0" smtClean="0">
                <a:solidFill>
                  <a:schemeClr val="bg1"/>
                </a:solidFill>
              </a:rPr>
              <a:t>computers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available for </a:t>
            </a:r>
            <a:r>
              <a:rPr lang="en-US" sz="1800" dirty="0">
                <a:solidFill>
                  <a:schemeClr val="bg1"/>
                </a:solidFill>
                <a:hlinkClick r:id="rId11" tooltip="Microsoft Windows"/>
              </a:rPr>
              <a:t>Microsoft Windows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hlinkClick r:id="rId12" tooltip="MacOS"/>
              </a:rPr>
              <a:t>macOS</a:t>
            </a:r>
            <a:r>
              <a:rPr lang="en-US" sz="1800" dirty="0" err="1" smtClean="0">
                <a:solidFill>
                  <a:schemeClr val="bg1"/>
                </a:solidFill>
              </a:rPr>
              <a:t>,</a:t>
            </a:r>
            <a:r>
              <a:rPr lang="en-US" sz="1800" dirty="0" err="1" smtClean="0">
                <a:solidFill>
                  <a:schemeClr val="bg1"/>
                </a:solidFill>
                <a:hlinkClick r:id="rId13" tooltip="Linux"/>
              </a:rPr>
              <a:t>Linux</a:t>
            </a:r>
            <a:r>
              <a:rPr lang="en-US" sz="1800" dirty="0" err="1" smtClean="0">
                <a:solidFill>
                  <a:schemeClr val="bg1"/>
                </a:solidFill>
              </a:rPr>
              <a:t>,</a:t>
            </a:r>
            <a:r>
              <a:rPr lang="en-US" sz="1800" dirty="0" err="1" smtClean="0">
                <a:solidFill>
                  <a:schemeClr val="bg1"/>
                </a:solidFill>
                <a:hlinkClick r:id="rId14" tooltip="Chrome OS"/>
              </a:rPr>
              <a:t>Chrome</a:t>
            </a:r>
            <a:r>
              <a:rPr lang="en-US" sz="1800" dirty="0" smtClean="0">
                <a:solidFill>
                  <a:schemeClr val="bg1"/>
                </a:solidFill>
                <a:hlinkClick r:id="rId14" tooltip="Chrome OS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hlinkClick r:id="rId14" tooltip="Chrome OS"/>
              </a:rPr>
              <a:t>OS</a:t>
            </a:r>
            <a:r>
              <a:rPr lang="en-US" sz="1800" dirty="0" err="1" smtClean="0">
                <a:solidFill>
                  <a:schemeClr val="bg1"/>
                </a:solidFill>
              </a:rPr>
              <a:t>,</a:t>
            </a:r>
            <a:r>
              <a:rPr lang="en-US" sz="1800" dirty="0" err="1" smtClean="0">
                <a:solidFill>
                  <a:schemeClr val="bg1"/>
                </a:solidFill>
                <a:hlinkClick r:id="rId15" tooltip="Android (operating system)"/>
              </a:rPr>
              <a:t>Android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can be used without charge by non-commercial users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33" y="2566006"/>
            <a:ext cx="1982728" cy="1361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502" y="866652"/>
            <a:ext cx="2295395" cy="125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44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References</a:t>
            </a:r>
            <a:endParaRPr dirty="0"/>
          </a:p>
        </p:txBody>
      </p:sp>
      <p:sp>
        <p:nvSpPr>
          <p:cNvPr id="501" name="Google Shape;501;p38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i="1" dirty="0" smtClean="0"/>
              <a:t>1. The </a:t>
            </a:r>
            <a:r>
              <a:rPr lang="en-US" sz="1400" i="1" dirty="0"/>
              <a:t>Top Test Automation Tools: Two Analysts' Opinions </a:t>
            </a:r>
            <a:br>
              <a:rPr lang="en-US" sz="1400" i="1" dirty="0"/>
            </a:br>
            <a:r>
              <a:rPr lang="en-US" sz="1400" i="1" dirty="0">
                <a:hlinkClick r:id="rId3"/>
              </a:rPr>
              <a:t>https://</a:t>
            </a:r>
            <a:r>
              <a:rPr lang="en-US" sz="1400" i="1" dirty="0" smtClean="0">
                <a:hlinkClick r:id="rId3"/>
              </a:rPr>
              <a:t>dzone.com/articles/the-top-test-automation-tools-2-analyst-opinions</a:t>
            </a:r>
            <a:r>
              <a:rPr lang="en-US" sz="1400" i="1" dirty="0" smtClean="0"/>
              <a:t> </a:t>
            </a:r>
          </a:p>
          <a:p>
            <a:r>
              <a:rPr lang="en-US" sz="1400" i="1" dirty="0" smtClean="0"/>
              <a:t>2. 21 </a:t>
            </a:r>
            <a:r>
              <a:rPr lang="en-US" sz="1400" i="1" dirty="0"/>
              <a:t>Best Business Analysis Tools for BA Analyst (2018 Update) </a:t>
            </a:r>
            <a:br>
              <a:rPr lang="en-US" sz="1400" i="1" dirty="0"/>
            </a:br>
            <a:r>
              <a:rPr lang="en-US" sz="1400" i="1" dirty="0">
                <a:hlinkClick r:id="rId4"/>
              </a:rPr>
              <a:t>https://</a:t>
            </a:r>
            <a:r>
              <a:rPr lang="en-US" sz="1400" i="1" dirty="0" smtClean="0">
                <a:hlinkClick r:id="rId4"/>
              </a:rPr>
              <a:t>www.guru99.com/business-analyst-tools.html</a:t>
            </a:r>
            <a:r>
              <a:rPr lang="en-US" sz="1400" i="1" dirty="0" smtClean="0"/>
              <a:t> </a:t>
            </a:r>
          </a:p>
          <a:p>
            <a:r>
              <a:rPr lang="en-US" sz="1400" i="1" dirty="0" smtClean="0"/>
              <a:t>3. System </a:t>
            </a:r>
            <a:r>
              <a:rPr lang="en-US" sz="1400" i="1" dirty="0"/>
              <a:t>Analysis and Design – Overview</a:t>
            </a:r>
            <a:br>
              <a:rPr lang="en-US" sz="1400" i="1" dirty="0"/>
            </a:br>
            <a:r>
              <a:rPr lang="en-US" sz="1400" i="1" dirty="0">
                <a:hlinkClick r:id="rId5"/>
              </a:rPr>
              <a:t>https://</a:t>
            </a:r>
            <a:r>
              <a:rPr lang="en-US" sz="1400" i="1" dirty="0" smtClean="0">
                <a:hlinkClick r:id="rId5"/>
              </a:rPr>
              <a:t>www.tutorialspoint.com/system_analysis_and_design/system_analysis_and_design_overview.htm</a:t>
            </a:r>
            <a:r>
              <a:rPr lang="en-US" sz="1400" i="1" dirty="0" smtClean="0"/>
              <a:t> </a:t>
            </a:r>
          </a:p>
          <a:p>
            <a:r>
              <a:rPr lang="en-US" sz="1400" i="1" dirty="0" smtClean="0"/>
              <a:t>4. Systems </a:t>
            </a:r>
            <a:r>
              <a:rPr lang="en-US" sz="1400" i="1" dirty="0"/>
              <a:t>analysis and design</a:t>
            </a:r>
            <a:br>
              <a:rPr lang="en-US" sz="1400" i="1" dirty="0"/>
            </a:br>
            <a:r>
              <a:rPr lang="en-US" sz="1400" i="1" dirty="0">
                <a:hlinkClick r:id="rId6"/>
              </a:rPr>
              <a:t>https://</a:t>
            </a:r>
            <a:r>
              <a:rPr lang="en-US" sz="1400" i="1" dirty="0" smtClean="0">
                <a:hlinkClick r:id="rId6"/>
              </a:rPr>
              <a:t>en.wikipedia.org/wiki/Systems_analysis_and_design</a:t>
            </a:r>
            <a:r>
              <a:rPr lang="en-US" sz="1400" i="1" dirty="0" smtClean="0"/>
              <a:t> </a:t>
            </a:r>
            <a:endParaRPr lang="en-US" sz="1400" i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1"/>
          <p:cNvSpPr txBox="1"/>
          <p:nvPr/>
        </p:nvSpPr>
        <p:spPr>
          <a:xfrm>
            <a:off x="1138445" y="2458076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Thank you</a:t>
            </a:r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>
                <a:solidFill>
                  <a:srgbClr val="FFFFFF"/>
                </a:solidFill>
                <a:highlight>
                  <a:srgbClr val="000000"/>
                </a:highlight>
                <a:latin typeface="Barlow Light"/>
                <a:ea typeface="Barlow Light"/>
                <a:cs typeface="Barlow Light"/>
                <a:sym typeface="Barlow Light"/>
              </a:rPr>
              <a:t>Any Questions?...</a:t>
            </a:r>
            <a:endParaRPr sz="3600" dirty="0">
              <a:solidFill>
                <a:srgbClr val="FFFFFF"/>
              </a:solidFill>
              <a:highlight>
                <a:srgbClr val="000000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65" name="Google Shape;1065;p41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5" name="Google Shape;587;p39"/>
          <p:cNvGrpSpPr/>
          <p:nvPr/>
        </p:nvGrpSpPr>
        <p:grpSpPr>
          <a:xfrm rot="10800000" flipH="1">
            <a:off x="1081326" y="1270826"/>
            <a:ext cx="1436785" cy="1111812"/>
            <a:chOff x="9598025" y="882650"/>
            <a:chExt cx="2266938" cy="1754200"/>
          </a:xfrm>
        </p:grpSpPr>
        <p:sp>
          <p:nvSpPr>
            <p:cNvPr id="6" name="Google Shape;588;p3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89;p39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90;p39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91;p39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592;p39"/>
          <p:cNvGrpSpPr/>
          <p:nvPr/>
        </p:nvGrpSpPr>
        <p:grpSpPr>
          <a:xfrm>
            <a:off x="2679544" y="1321157"/>
            <a:ext cx="1436856" cy="1142979"/>
            <a:chOff x="9925050" y="4203700"/>
            <a:chExt cx="2267050" cy="1803375"/>
          </a:xfrm>
        </p:grpSpPr>
        <p:sp>
          <p:nvSpPr>
            <p:cNvPr id="11" name="Google Shape;593;p39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94;p39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95;p39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96;p3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97;p39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98;p39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99;p39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00;p3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01;p39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02;p39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03;p39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04;p39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1950501" y="685651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OUTLINE</a:t>
            </a:r>
            <a:endParaRPr dirty="0"/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72300"/>
            <a:ext cx="5535739" cy="3155100"/>
          </a:xfrm>
        </p:spPr>
        <p:txBody>
          <a:bodyPr/>
          <a:lstStyle/>
          <a:p>
            <a:r>
              <a:rPr lang="en-US" dirty="0"/>
              <a:t>0</a:t>
            </a:r>
            <a:r>
              <a:rPr lang="en-US" dirty="0" smtClean="0"/>
              <a:t>. Introduction</a:t>
            </a:r>
          </a:p>
          <a:p>
            <a:r>
              <a:rPr lang="en-US" dirty="0"/>
              <a:t>1</a:t>
            </a:r>
            <a:r>
              <a:rPr lang="en-US" dirty="0" smtClean="0"/>
              <a:t>. Data Gathering and Project Management Tools</a:t>
            </a:r>
          </a:p>
          <a:p>
            <a:r>
              <a:rPr lang="en-US" dirty="0" smtClean="0"/>
              <a:t>2. </a:t>
            </a:r>
            <a:r>
              <a:rPr lang="en-US" dirty="0"/>
              <a:t>Note Taking and </a:t>
            </a:r>
            <a:r>
              <a:rPr lang="en-US" dirty="0" err="1" smtClean="0"/>
              <a:t>Wireframing</a:t>
            </a:r>
            <a:endParaRPr lang="en-US" dirty="0" smtClean="0"/>
          </a:p>
          <a:p>
            <a:r>
              <a:rPr lang="en-US" dirty="0" smtClean="0"/>
              <a:t>3. Modeling/Visualizing Tools</a:t>
            </a:r>
          </a:p>
          <a:p>
            <a:r>
              <a:rPr lang="en-US" dirty="0"/>
              <a:t>4</a:t>
            </a:r>
            <a:r>
              <a:rPr lang="en-US" dirty="0" smtClean="0"/>
              <a:t>. Documentation/Presentation and Communication Tools</a:t>
            </a:r>
          </a:p>
          <a:p>
            <a:r>
              <a:rPr lang="en-US" dirty="0" smtClean="0"/>
              <a:t>5. References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>
            <a:spLocks noGrp="1"/>
          </p:cNvSpPr>
          <p:nvPr>
            <p:ph type="ctrTitle" idx="4294967295"/>
          </p:nvPr>
        </p:nvSpPr>
        <p:spPr>
          <a:xfrm>
            <a:off x="370036" y="428788"/>
            <a:ext cx="455062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The Team!</a:t>
            </a:r>
            <a:endParaRPr sz="6000" dirty="0"/>
          </a:p>
        </p:txBody>
      </p:sp>
      <p:sp>
        <p:nvSpPr>
          <p:cNvPr id="255" name="Google Shape;255;p15"/>
          <p:cNvSpPr txBox="1">
            <a:spLocks noGrp="1"/>
          </p:cNvSpPr>
          <p:nvPr>
            <p:ph type="subTitle" idx="4294967295"/>
          </p:nvPr>
        </p:nvSpPr>
        <p:spPr>
          <a:xfrm>
            <a:off x="643040" y="1692248"/>
            <a:ext cx="4004612" cy="31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800" dirty="0" err="1" smtClean="0">
                <a:solidFill>
                  <a:srgbClr val="A5B0FE"/>
                </a:solidFill>
              </a:rPr>
              <a:t>Nusrat</a:t>
            </a:r>
            <a:r>
              <a:rPr lang="en-US" sz="1800" dirty="0" smtClean="0">
                <a:solidFill>
                  <a:srgbClr val="A5B0FE"/>
                </a:solidFill>
              </a:rPr>
              <a:t> </a:t>
            </a:r>
            <a:r>
              <a:rPr lang="en-US" sz="1800" dirty="0" err="1" smtClean="0">
                <a:solidFill>
                  <a:srgbClr val="A5B0FE"/>
                </a:solidFill>
              </a:rPr>
              <a:t>Jahan</a:t>
            </a:r>
            <a:r>
              <a:rPr lang="en-US" sz="1800" dirty="0" smtClean="0">
                <a:solidFill>
                  <a:srgbClr val="A5B0FE"/>
                </a:solidFill>
              </a:rPr>
              <a:t> </a:t>
            </a:r>
            <a:r>
              <a:rPr lang="en-US" sz="1800" dirty="0" err="1" smtClean="0">
                <a:solidFill>
                  <a:srgbClr val="A5B0FE"/>
                </a:solidFill>
              </a:rPr>
              <a:t>Urmi</a:t>
            </a:r>
            <a:r>
              <a:rPr lang="en-US" sz="1800" dirty="0" smtClean="0">
                <a:solidFill>
                  <a:srgbClr val="A5B0FE"/>
                </a:solidFill>
              </a:rPr>
              <a:t/>
            </a:r>
            <a:br>
              <a:rPr lang="en-US" sz="1800" dirty="0" smtClean="0">
                <a:solidFill>
                  <a:srgbClr val="A5B0FE"/>
                </a:solidFill>
              </a:rPr>
            </a:br>
            <a:r>
              <a:rPr lang="en-US" sz="1800" dirty="0" smtClean="0">
                <a:solidFill>
                  <a:srgbClr val="A5B0FE"/>
                </a:solidFill>
              </a:rPr>
              <a:t>161-15-6880</a:t>
            </a:r>
          </a:p>
          <a:p>
            <a:pPr marL="514350" lvl="0" indent="-514350">
              <a:buAutoNum type="arabicPeriod"/>
            </a:pPr>
            <a:r>
              <a:rPr lang="en-US" sz="1800" dirty="0" err="1" smtClean="0">
                <a:solidFill>
                  <a:srgbClr val="A5B0FE"/>
                </a:solidFill>
              </a:rPr>
              <a:t>Md.Majedul</a:t>
            </a:r>
            <a:r>
              <a:rPr lang="en-US" sz="1800" dirty="0" smtClean="0">
                <a:solidFill>
                  <a:srgbClr val="A5B0FE"/>
                </a:solidFill>
              </a:rPr>
              <a:t> Islam </a:t>
            </a:r>
            <a:r>
              <a:rPr lang="en-US" sz="1800" dirty="0" err="1" smtClean="0">
                <a:solidFill>
                  <a:srgbClr val="A5B0FE"/>
                </a:solidFill>
              </a:rPr>
              <a:t>Rifat</a:t>
            </a:r>
            <a:r>
              <a:rPr lang="en-US" sz="1800" dirty="0" smtClean="0">
                <a:solidFill>
                  <a:srgbClr val="A5B0FE"/>
                </a:solidFill>
              </a:rPr>
              <a:t/>
            </a:r>
            <a:br>
              <a:rPr lang="en-US" sz="1800" dirty="0" smtClean="0">
                <a:solidFill>
                  <a:srgbClr val="A5B0FE"/>
                </a:solidFill>
              </a:rPr>
            </a:br>
            <a:r>
              <a:rPr lang="en-US" sz="1800" dirty="0" smtClean="0">
                <a:solidFill>
                  <a:srgbClr val="A5B0FE"/>
                </a:solidFill>
              </a:rPr>
              <a:t>161-15-6784</a:t>
            </a:r>
          </a:p>
          <a:p>
            <a:pPr marL="514350" lvl="0" indent="-51435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800" dirty="0" smtClean="0">
                <a:solidFill>
                  <a:srgbClr val="A5B0FE"/>
                </a:solidFill>
              </a:rPr>
              <a:t>Md. </a:t>
            </a:r>
            <a:r>
              <a:rPr lang="en-US" sz="1800" dirty="0" err="1" smtClean="0">
                <a:solidFill>
                  <a:srgbClr val="A5B0FE"/>
                </a:solidFill>
              </a:rPr>
              <a:t>Hafizur</a:t>
            </a:r>
            <a:r>
              <a:rPr lang="en-US" sz="1800" dirty="0" smtClean="0">
                <a:solidFill>
                  <a:srgbClr val="A5B0FE"/>
                </a:solidFill>
              </a:rPr>
              <a:t> Rahman </a:t>
            </a:r>
            <a:r>
              <a:rPr lang="en-US" sz="1800" dirty="0" err="1" smtClean="0">
                <a:solidFill>
                  <a:srgbClr val="A5B0FE"/>
                </a:solidFill>
              </a:rPr>
              <a:t>Arfin</a:t>
            </a:r>
            <a:r>
              <a:rPr lang="en-US" sz="1800" dirty="0" smtClean="0">
                <a:solidFill>
                  <a:srgbClr val="A5B0FE"/>
                </a:solidFill>
              </a:rPr>
              <a:t/>
            </a:r>
            <a:br>
              <a:rPr lang="en-US" sz="1800" dirty="0" smtClean="0">
                <a:solidFill>
                  <a:srgbClr val="A5B0FE"/>
                </a:solidFill>
              </a:rPr>
            </a:br>
            <a:r>
              <a:rPr lang="en-US" sz="1800" dirty="0" smtClean="0">
                <a:solidFill>
                  <a:srgbClr val="A5B0FE"/>
                </a:solidFill>
              </a:rPr>
              <a:t>161-15-7144</a:t>
            </a:r>
          </a:p>
          <a:p>
            <a:pPr marL="514350" lvl="0" indent="-514350">
              <a:buAutoNum type="arabicPeriod"/>
            </a:pPr>
            <a:r>
              <a:rPr lang="en-US" sz="1800" dirty="0" err="1" smtClean="0">
                <a:solidFill>
                  <a:srgbClr val="A5B0FE"/>
                </a:solidFill>
              </a:rPr>
              <a:t>Tahera</a:t>
            </a:r>
            <a:r>
              <a:rPr lang="en-US" sz="1800" dirty="0" smtClean="0">
                <a:solidFill>
                  <a:srgbClr val="A5B0FE"/>
                </a:solidFill>
              </a:rPr>
              <a:t> </a:t>
            </a:r>
            <a:r>
              <a:rPr lang="en-US" sz="1800" dirty="0" err="1" smtClean="0">
                <a:solidFill>
                  <a:srgbClr val="A5B0FE"/>
                </a:solidFill>
              </a:rPr>
              <a:t>Koly</a:t>
            </a:r>
            <a:r>
              <a:rPr lang="en-US" sz="1800" dirty="0" smtClean="0">
                <a:solidFill>
                  <a:srgbClr val="A5B0FE"/>
                </a:solidFill>
              </a:rPr>
              <a:t/>
            </a:r>
            <a:br>
              <a:rPr lang="en-US" sz="1800" dirty="0" smtClean="0">
                <a:solidFill>
                  <a:srgbClr val="A5B0FE"/>
                </a:solidFill>
              </a:rPr>
            </a:br>
            <a:r>
              <a:rPr lang="en-US" sz="1800" dirty="0" smtClean="0">
                <a:solidFill>
                  <a:srgbClr val="A5B0FE"/>
                </a:solidFill>
              </a:rPr>
              <a:t>161-15- 6887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AutoNum type="arabicPeriod"/>
            </a:pPr>
            <a:endParaRPr lang="en-US" sz="1800" b="1" dirty="0"/>
          </a:p>
        </p:txBody>
      </p:sp>
      <p:sp>
        <p:nvSpPr>
          <p:cNvPr id="256" name="Google Shape;256;p1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06" y="55929"/>
            <a:ext cx="4176794" cy="5031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797388" y="796133"/>
            <a:ext cx="3891300" cy="29338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</a:t>
            </a:r>
            <a:endParaRPr dirty="0" smtClean="0"/>
          </a:p>
          <a:p>
            <a:r>
              <a:rPr lang="en-US" sz="2800" dirty="0"/>
              <a:t>Data Gathering and Project Management Tools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5" name="Google Shape;268;p17"/>
          <p:cNvSpPr txBox="1">
            <a:spLocks/>
          </p:cNvSpPr>
          <p:nvPr/>
        </p:nvSpPr>
        <p:spPr>
          <a:xfrm>
            <a:off x="2797388" y="3045808"/>
            <a:ext cx="3891300" cy="68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1400" dirty="0" err="1"/>
              <a:t>Nusrat</a:t>
            </a:r>
            <a:r>
              <a:rPr lang="en-US" sz="1400" dirty="0"/>
              <a:t> </a:t>
            </a:r>
            <a:r>
              <a:rPr lang="en-US" sz="1400" dirty="0" err="1"/>
              <a:t>Jahan</a:t>
            </a:r>
            <a:r>
              <a:rPr lang="en-US" sz="1400" dirty="0"/>
              <a:t> </a:t>
            </a:r>
            <a:r>
              <a:rPr lang="en-US" sz="1400" dirty="0" err="1"/>
              <a:t>Urmi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161-15-6880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457201" y="1224432"/>
            <a:ext cx="5561044" cy="1826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 err="1"/>
              <a:t>Jira</a:t>
            </a:r>
            <a:r>
              <a:rPr lang="en-US" b="1" dirty="0"/>
              <a:t> </a:t>
            </a:r>
            <a:endParaRPr lang="en-US" b="1" dirty="0" smtClean="0"/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 smtClean="0"/>
              <a:t>A proprietary</a:t>
            </a:r>
            <a:r>
              <a:rPr lang="en-US" sz="1400" dirty="0"/>
              <a:t> issue tracking </a:t>
            </a:r>
            <a:r>
              <a:rPr lang="en-US" sz="1400" dirty="0" smtClean="0"/>
              <a:t>product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/>
              <a:t>has been developed since 2002</a:t>
            </a:r>
            <a:r>
              <a:rPr lang="en-US" sz="1400" dirty="0" smtClean="0"/>
              <a:t>.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/>
              <a:t>bug-tracking and project management include Fedora Commons,</a:t>
            </a:r>
            <a:r>
              <a:rPr lang="en-US" sz="1400" baseline="30000" dirty="0"/>
              <a:t> </a:t>
            </a:r>
            <a:r>
              <a:rPr lang="en-US" sz="1400" dirty="0"/>
              <a:t>Hibernate, Twitter, Skype , Technologies, NASA</a:t>
            </a:r>
            <a:r>
              <a:rPr lang="en-US" sz="1400" dirty="0" smtClean="0"/>
              <a:t>,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/>
              <a:t>written in Java</a:t>
            </a:r>
            <a:r>
              <a:rPr lang="en-US" sz="1400" dirty="0" smtClean="0"/>
              <a:t>.</a:t>
            </a:r>
          </a:p>
          <a:p>
            <a:pPr marL="0" lvl="0" indent="0">
              <a:buNone/>
            </a:pPr>
            <a:endParaRPr lang="en-US" sz="1400" dirty="0" smtClean="0"/>
          </a:p>
          <a:p>
            <a:pPr marL="285750" lvl="0" indent="-285750">
              <a:buFont typeface="Wingdings" pitchFamily="2" charset="2"/>
              <a:buChar char="Ø"/>
            </a:pPr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373226" y="587827"/>
            <a:ext cx="5054724" cy="7072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Project management</a:t>
            </a:r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2"/>
          </p:nvPr>
        </p:nvSpPr>
        <p:spPr>
          <a:xfrm>
            <a:off x="494521" y="3069771"/>
            <a:ext cx="5383764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 smtClean="0"/>
              <a:t>Trello</a:t>
            </a:r>
            <a:endParaRPr b="1" dirty="0"/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/>
              <a:t>a collaboration tool that organizes your projects into boards</a:t>
            </a:r>
            <a:r>
              <a:rPr lang="en-US" sz="1400" dirty="0" smtClean="0"/>
              <a:t>.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/>
              <a:t>filled with lists of sticky </a:t>
            </a:r>
            <a:r>
              <a:rPr lang="en-US" sz="1400" dirty="0" smtClean="0"/>
              <a:t>notes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/>
              <a:t>notes has photos, attachments from other data sources like </a:t>
            </a:r>
            <a:r>
              <a:rPr lang="en-US" sz="1400" dirty="0" err="1"/>
              <a:t>BitBucket</a:t>
            </a:r>
            <a:r>
              <a:rPr lang="en-US" sz="1400" dirty="0"/>
              <a:t> or </a:t>
            </a:r>
            <a:r>
              <a:rPr lang="en-US" sz="1400" dirty="0" err="1"/>
              <a:t>Salesforce</a:t>
            </a:r>
            <a:r>
              <a:rPr lang="en-US" sz="1400" dirty="0"/>
              <a:t>, </a:t>
            </a:r>
            <a:r>
              <a:rPr lang="en-US" sz="1400" dirty="0" smtClean="0"/>
              <a:t>documents</a:t>
            </a:r>
            <a:r>
              <a:rPr lang="en-US" sz="1400" dirty="0"/>
              <a:t>, and a place to </a:t>
            </a:r>
            <a:r>
              <a:rPr lang="en-US" sz="1400" dirty="0" smtClean="0"/>
              <a:t>comment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sz="1400" dirty="0"/>
              <a:t>can access it from any computer through the web</a:t>
            </a:r>
            <a:endParaRPr sz="1400" dirty="0"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36" y="2677886"/>
            <a:ext cx="3013788" cy="20830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6" y="3360694"/>
            <a:ext cx="2118050" cy="17828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71" y="3512191"/>
            <a:ext cx="2146040" cy="16313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4" y="392854"/>
            <a:ext cx="3013789" cy="1977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2" y="1129006"/>
            <a:ext cx="2295332" cy="14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0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77" y="587828"/>
            <a:ext cx="5138700" cy="688595"/>
          </a:xfrm>
        </p:spPr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270587" y="1278293"/>
            <a:ext cx="5747657" cy="3648270"/>
          </a:xfrm>
        </p:spPr>
        <p:txBody>
          <a:bodyPr/>
          <a:lstStyle/>
          <a:p>
            <a:r>
              <a:rPr lang="en-US" b="1" dirty="0"/>
              <a:t>MS excel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a </a:t>
            </a:r>
            <a:r>
              <a:rPr lang="en-US" sz="1400" dirty="0" smtClean="0"/>
              <a:t>spreadsheet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 smtClean="0"/>
              <a:t>Developed by</a:t>
            </a:r>
            <a:r>
              <a:rPr lang="en-US" sz="1400" dirty="0"/>
              <a:t> Microsoft for </a:t>
            </a:r>
            <a:r>
              <a:rPr lang="en-US" sz="1400" dirty="0" smtClean="0"/>
              <a:t>Windows, </a:t>
            </a:r>
            <a:r>
              <a:rPr lang="en-US" sz="1400" dirty="0" err="1" smtClean="0"/>
              <a:t>macOS</a:t>
            </a:r>
            <a:r>
              <a:rPr lang="en-US" sz="1400" dirty="0" smtClean="0"/>
              <a:t>,</a:t>
            </a:r>
            <a:r>
              <a:rPr lang="en-US" sz="1400" dirty="0"/>
              <a:t> Android and </a:t>
            </a:r>
            <a:r>
              <a:rPr lang="en-US" sz="1400" dirty="0" err="1"/>
              <a:t>iOS</a:t>
            </a:r>
            <a:r>
              <a:rPr lang="en-US" sz="1400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a macro programming language called Visual Basic for </a:t>
            </a:r>
            <a:r>
              <a:rPr lang="en-US" sz="1400" dirty="0" smtClean="0"/>
              <a:t>Applications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part of Microsoft Office</a:t>
            </a:r>
            <a:r>
              <a:rPr lang="en-US" sz="1400" dirty="0" smtClean="0"/>
              <a:t>.</a:t>
            </a:r>
          </a:p>
          <a:p>
            <a:r>
              <a:rPr lang="en-US" sz="1400" b="1" dirty="0"/>
              <a:t>Microsoft </a:t>
            </a:r>
            <a:r>
              <a:rPr lang="en-US" sz="1400" b="1" dirty="0" smtClean="0"/>
              <a:t>Access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a database management </a:t>
            </a:r>
            <a:r>
              <a:rPr lang="en-US" sz="1400" dirty="0" smtClean="0"/>
              <a:t>system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combines the relational Microsoft Jet Database Engine with a graphical user interface and software-development tools. </a:t>
            </a:r>
            <a:endParaRPr lang="en-US" sz="1400" dirty="0" smtClean="0"/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can also import or link directly to data stored in other applications and databases</a:t>
            </a:r>
            <a:r>
              <a:rPr lang="en-US" sz="1400" dirty="0" smtClean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use Microsoft Access to develop application </a:t>
            </a:r>
            <a:r>
              <a:rPr lang="en-US" sz="1400" dirty="0" smtClean="0"/>
              <a:t>software.</a:t>
            </a:r>
          </a:p>
          <a:p>
            <a:pPr>
              <a:buFont typeface="Wingdings" pitchFamily="2" charset="2"/>
              <a:buChar char="Ø"/>
            </a:pP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88" y="2562897"/>
            <a:ext cx="2929812" cy="2335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02" y="78798"/>
            <a:ext cx="2407298" cy="1664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97" y="3083666"/>
            <a:ext cx="2544681" cy="19641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55" y="318372"/>
            <a:ext cx="2232768" cy="1787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35" y="737118"/>
            <a:ext cx="2519265" cy="166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208" y="578498"/>
            <a:ext cx="5138700" cy="643812"/>
          </a:xfrm>
        </p:spPr>
        <p:txBody>
          <a:bodyPr/>
          <a:lstStyle/>
          <a:p>
            <a:r>
              <a:rPr lang="en-US" dirty="0" smtClean="0"/>
              <a:t>Extra Tools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01216" y="1175657"/>
            <a:ext cx="5542384" cy="3704253"/>
          </a:xfrm>
        </p:spPr>
        <p:txBody>
          <a:bodyPr/>
          <a:lstStyle/>
          <a:p>
            <a:r>
              <a:rPr lang="en-US" b="1" dirty="0" smtClean="0"/>
              <a:t>SQL</a:t>
            </a:r>
          </a:p>
          <a:p>
            <a:r>
              <a:rPr lang="en-US" sz="1400" dirty="0" smtClean="0"/>
              <a:t>a domain-specific language used in programming </a:t>
            </a:r>
          </a:p>
          <a:p>
            <a:r>
              <a:rPr lang="en-US" sz="1400" dirty="0" smtClean="0"/>
              <a:t>designed for managing data held in a relational database management system</a:t>
            </a:r>
          </a:p>
          <a:p>
            <a:r>
              <a:rPr lang="en-US" sz="1400" dirty="0" smtClean="0"/>
              <a:t>useful in handling structured data </a:t>
            </a:r>
          </a:p>
          <a:p>
            <a:r>
              <a:rPr lang="en-US" sz="1400" dirty="0" smtClean="0"/>
              <a:t>based upon relational algebra and tuple relational calculus</a:t>
            </a:r>
          </a:p>
          <a:p>
            <a:r>
              <a:rPr lang="en-US" sz="1400" b="1" dirty="0"/>
              <a:t>Apache Hive</a:t>
            </a:r>
            <a:r>
              <a:rPr lang="en-US" sz="1400" dirty="0"/>
              <a:t> </a:t>
            </a:r>
            <a:endParaRPr lang="en-US" sz="1400" dirty="0" smtClean="0"/>
          </a:p>
          <a:p>
            <a:r>
              <a:rPr lang="en-US" sz="1400" dirty="0"/>
              <a:t>a data warehouse software project built on top of Apache </a:t>
            </a:r>
            <a:r>
              <a:rPr lang="en-US" sz="1400" dirty="0" err="1"/>
              <a:t>Hadoop</a:t>
            </a:r>
            <a:r>
              <a:rPr lang="en-US" sz="1400" dirty="0"/>
              <a:t> </a:t>
            </a:r>
            <a:endParaRPr lang="en-US" sz="1400" dirty="0" smtClean="0"/>
          </a:p>
          <a:p>
            <a:r>
              <a:rPr lang="en-US" sz="1400" dirty="0"/>
              <a:t>providing data summarization, query and analysis</a:t>
            </a:r>
            <a:r>
              <a:rPr lang="en-US" sz="1400" dirty="0" smtClean="0"/>
              <a:t>.</a:t>
            </a:r>
          </a:p>
          <a:p>
            <a:r>
              <a:rPr lang="en-US" sz="1400" dirty="0"/>
              <a:t>portability of SQL-based </a:t>
            </a:r>
            <a:r>
              <a:rPr lang="en-US" sz="1400" dirty="0" smtClean="0"/>
              <a:t>applications</a:t>
            </a:r>
          </a:p>
          <a:p>
            <a:r>
              <a:rPr lang="en-US" sz="1400" dirty="0"/>
              <a:t>used and developed by other companies such as Netflix and the Financial Industry Regulatory Authority (FINRA</a:t>
            </a:r>
            <a:r>
              <a:rPr lang="en-US" sz="1400" dirty="0" smtClean="0"/>
              <a:t>).</a:t>
            </a:r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91" y="-63998"/>
            <a:ext cx="3051110" cy="2303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90" y="528807"/>
            <a:ext cx="2146039" cy="17955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12" y="2528594"/>
            <a:ext cx="2832288" cy="2337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91" y="2939611"/>
            <a:ext cx="2313990" cy="208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93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751340" y="1072426"/>
            <a:ext cx="3891300" cy="29338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</a:t>
            </a:r>
            <a:endParaRPr dirty="0" smtClean="0"/>
          </a:p>
          <a:p>
            <a:r>
              <a:rPr lang="en-US" sz="2800" dirty="0"/>
              <a:t>Note Taking and </a:t>
            </a:r>
            <a:r>
              <a:rPr lang="en-US" sz="2800" dirty="0" err="1"/>
              <a:t>Wireframing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3" name="Google Shape;268;p17"/>
          <p:cNvSpPr txBox="1">
            <a:spLocks/>
          </p:cNvSpPr>
          <p:nvPr/>
        </p:nvSpPr>
        <p:spPr>
          <a:xfrm>
            <a:off x="2751340" y="2749776"/>
            <a:ext cx="3891300" cy="684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iriam Libre"/>
              <a:buNone/>
              <a:defRPr sz="4000" b="0" i="0" u="none" strike="noStrike" cap="none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1400" dirty="0" err="1"/>
              <a:t>Md.Majedul</a:t>
            </a:r>
            <a:r>
              <a:rPr lang="en-US" sz="1400" dirty="0"/>
              <a:t> </a:t>
            </a:r>
            <a:r>
              <a:rPr lang="en-US" sz="1400" dirty="0" smtClean="0"/>
              <a:t>Islam</a:t>
            </a:r>
          </a:p>
          <a:p>
            <a:r>
              <a:rPr lang="en-US" sz="1400" dirty="0"/>
              <a:t>161-15-6784</a:t>
            </a:r>
          </a:p>
        </p:txBody>
      </p:sp>
    </p:spTree>
    <p:extLst>
      <p:ext uri="{BB962C8B-B14F-4D97-AF65-F5344CB8AC3E}">
        <p14:creationId xmlns:p14="http://schemas.microsoft.com/office/powerpoint/2010/main" val="29630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835</Words>
  <Application>Microsoft Office PowerPoint</Application>
  <PresentationFormat>On-screen Show (16:9)</PresentationFormat>
  <Paragraphs>204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Miriam Libre</vt:lpstr>
      <vt:lpstr>Calibri</vt:lpstr>
      <vt:lpstr>Barlow</vt:lpstr>
      <vt:lpstr>Barlow Light</vt:lpstr>
      <vt:lpstr>Arial</vt:lpstr>
      <vt:lpstr>Wingdings</vt:lpstr>
      <vt:lpstr>Roderigo template</vt:lpstr>
      <vt:lpstr>AUTOMATED TOOLS  FOR SYSTEM ANALYSTS</vt:lpstr>
      <vt:lpstr>1. INTRODUCTION </vt:lpstr>
      <vt:lpstr>OUTLINE</vt:lpstr>
      <vt:lpstr>The Team!</vt:lpstr>
      <vt:lpstr>1. Data Gathering and Project Management Tools </vt:lpstr>
      <vt:lpstr>Project management</vt:lpstr>
      <vt:lpstr>Data analysis</vt:lpstr>
      <vt:lpstr>Extra Tools</vt:lpstr>
      <vt:lpstr>2. Note Taking and Wireframing  </vt:lpstr>
      <vt:lpstr>Note Taking, Wireframe or Mockup tools</vt:lpstr>
      <vt:lpstr>PowerPoint Presentation</vt:lpstr>
      <vt:lpstr>Note Taking</vt:lpstr>
      <vt:lpstr>Wireframe tools</vt:lpstr>
      <vt:lpstr>3. Modeling/Visualizing Tools </vt:lpstr>
      <vt:lpstr>PowerPoint Presentation</vt:lpstr>
      <vt:lpstr>Modeling/Visualization Tools</vt:lpstr>
      <vt:lpstr>Modeling/Visualization Tools</vt:lpstr>
      <vt:lpstr>4. Documentation/Presentation and  Communication tools 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TOOLS FOR SYSTEM ANALYSTS</dc:title>
  <dc:creator>Arfin</dc:creator>
  <cp:lastModifiedBy>Windows User</cp:lastModifiedBy>
  <cp:revision>46</cp:revision>
  <dcterms:modified xsi:type="dcterms:W3CDTF">2018-07-30T06:16:20Z</dcterms:modified>
</cp:coreProperties>
</file>